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AAC5"/>
    <a:srgbClr val="537349"/>
    <a:srgbClr val="D99694"/>
    <a:srgbClr val="FCD5B5"/>
    <a:srgbClr val="D7E4BD"/>
    <a:srgbClr val="CCC1DA"/>
    <a:srgbClr val="8F77AD"/>
    <a:srgbClr val="785D99"/>
    <a:srgbClr val="C4CFC1"/>
    <a:srgbClr val="9DA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34" autoAdjust="0"/>
    <p:restoredTop sz="95450" autoAdjust="0"/>
  </p:normalViewPr>
  <p:slideViewPr>
    <p:cSldViewPr>
      <p:cViewPr>
        <p:scale>
          <a:sx n="25" d="100"/>
          <a:sy n="25" d="100"/>
        </p:scale>
        <p:origin x="672" y="-13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4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8.emf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angle 457">
            <a:extLst>
              <a:ext uri="{FF2B5EF4-FFF2-40B4-BE49-F238E27FC236}">
                <a16:creationId xmlns:a16="http://schemas.microsoft.com/office/drawing/2014/main" id="{40C60CC8-2A12-400B-BD63-77195F7C7162}"/>
              </a:ext>
            </a:extLst>
          </p:cNvPr>
          <p:cNvSpPr/>
          <p:nvPr/>
        </p:nvSpPr>
        <p:spPr>
          <a:xfrm>
            <a:off x="30143227" y="13253564"/>
            <a:ext cx="180616" cy="194386"/>
          </a:xfrm>
          <a:prstGeom prst="rect">
            <a:avLst/>
          </a:prstGeom>
          <a:solidFill>
            <a:srgbClr val="46AA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24387"/>
              </p:ext>
            </p:extLst>
          </p:nvPr>
        </p:nvGraphicFramePr>
        <p:xfrm>
          <a:off x="10707328" y="18141161"/>
          <a:ext cx="26313681" cy="14485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845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580181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395912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3836534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  <a:gridCol w="5605755">
                  <a:extLst>
                    <a:ext uri="{9D8B030D-6E8A-4147-A177-3AD203B41FA5}">
                      <a16:colId xmlns:a16="http://schemas.microsoft.com/office/drawing/2014/main" val="2337513506"/>
                    </a:ext>
                  </a:extLst>
                </a:gridCol>
                <a:gridCol w="5963552">
                  <a:extLst>
                    <a:ext uri="{9D8B030D-6E8A-4147-A177-3AD203B41FA5}">
                      <a16:colId xmlns:a16="http://schemas.microsoft.com/office/drawing/2014/main" val="3202918464"/>
                    </a:ext>
                  </a:extLst>
                </a:gridCol>
                <a:gridCol w="4572902">
                  <a:extLst>
                    <a:ext uri="{9D8B030D-6E8A-4147-A177-3AD203B41FA5}">
                      <a16:colId xmlns:a16="http://schemas.microsoft.com/office/drawing/2014/main" val="775002031"/>
                    </a:ext>
                  </a:extLst>
                </a:gridCol>
              </a:tblGrid>
              <a:tr h="530034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Scree plot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Sessions factor scores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Subject-network factor scores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Map in the brain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pic>
        <p:nvPicPr>
          <p:cNvPr id="456" name="Picture 455">
            <a:extLst>
              <a:ext uri="{FF2B5EF4-FFF2-40B4-BE49-F238E27FC236}">
                <a16:creationId xmlns:a16="http://schemas.microsoft.com/office/drawing/2014/main" id="{1868FE37-F5C7-48D4-9220-47E98D1BD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86" y="19281337"/>
            <a:ext cx="3576143" cy="2554388"/>
          </a:xfrm>
          <a:prstGeom prst="rect">
            <a:avLst/>
          </a:prstGeom>
        </p:spPr>
      </p:pic>
      <p:sp>
        <p:nvSpPr>
          <p:cNvPr id="652" name="TextBox 651"/>
          <p:cNvSpPr txBox="1"/>
          <p:nvPr/>
        </p:nvSpPr>
        <p:spPr>
          <a:xfrm>
            <a:off x="404160" y="6172200"/>
            <a:ext cx="10022922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Motivations: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Individual can have different numbers of brain regions, brain networks, and regions within each network.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Mapping individuals to one template or an average brain could be problematic.</a:t>
            </a:r>
          </a:p>
          <a:p>
            <a:pPr marL="576072" indent="-576072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Important for specific fields of studies: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Aging study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Lesion study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Developmental study</a:t>
            </a:r>
          </a:p>
          <a:p>
            <a:pPr marL="576072" indent="-576072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Objectives—to develop a new technique that: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Keeps individual differences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Analyzes in a local, instead of an atlas, space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Allows different numbers of regions/networks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7C99D7D-3AD7-462E-B2B1-186CB9B6E50E}"/>
              </a:ext>
            </a:extLst>
          </p:cNvPr>
          <p:cNvSpPr txBox="1"/>
          <p:nvPr/>
        </p:nvSpPr>
        <p:spPr>
          <a:xfrm>
            <a:off x="21945600" y="11575395"/>
            <a:ext cx="120879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For </a:t>
            </a:r>
            <a:r>
              <a:rPr lang="en-US" sz="3200" u="sng" dirty="0">
                <a:solidFill>
                  <a:srgbClr val="537349"/>
                </a:solidFill>
                <a:latin typeface="Helvetica"/>
                <a:cs typeface="Helvetica"/>
              </a:rPr>
              <a:t>each session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 of </a:t>
            </a:r>
            <a:r>
              <a:rPr lang="en-US" sz="3200" u="sng" dirty="0">
                <a:solidFill>
                  <a:srgbClr val="537349"/>
                </a:solidFill>
                <a:latin typeface="Helvetica"/>
                <a:cs typeface="Helvetica"/>
              </a:rPr>
              <a:t>each participants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:</a:t>
            </a: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lvl="1"/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Only the common network across participants were selected and analyzed actively.</a:t>
            </a:r>
          </a:p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z-transformed correlations were excluded from the analysis.</a:t>
            </a:r>
          </a:p>
        </p:txBody>
      </p: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CB9C93ED-ED99-44FC-B89A-33D7725C25E5}"/>
              </a:ext>
            </a:extLst>
          </p:cNvPr>
          <p:cNvCxnSpPr>
            <a:cxnSpLocks/>
          </p:cNvCxnSpPr>
          <p:nvPr/>
        </p:nvCxnSpPr>
        <p:spPr>
          <a:xfrm>
            <a:off x="387050" y="28879800"/>
            <a:ext cx="1004003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37222847" y="18071626"/>
            <a:ext cx="633916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11839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10627360" y="6118390"/>
            <a:ext cx="13142914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11839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Snip Diagonal Corner Rectangle 246"/>
          <p:cNvSpPr/>
          <p:nvPr/>
        </p:nvSpPr>
        <p:spPr>
          <a:xfrm>
            <a:off x="10591862" y="5086055"/>
            <a:ext cx="13142914" cy="11750259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0" name="Snip Single Corner Rectangle 269"/>
          <p:cNvSpPr/>
          <p:nvPr/>
        </p:nvSpPr>
        <p:spPr>
          <a:xfrm rot="10800000">
            <a:off x="37285443" y="17078630"/>
            <a:ext cx="6300944" cy="15558281"/>
          </a:xfrm>
          <a:prstGeom prst="snip1Rect">
            <a:avLst>
              <a:gd name="adj" fmla="val 1288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11750260"/>
          </a:xfrm>
          <a:prstGeom prst="snip1Rect">
            <a:avLst>
              <a:gd name="adj" fmla="val 873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14969"/>
            <a:ext cx="10032192" cy="12898881"/>
          </a:xfrm>
          <a:prstGeom prst="snip1Rect">
            <a:avLst>
              <a:gd name="adj" fmla="val 9498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273" name="Snip Single Corner Rectangle 272"/>
          <p:cNvSpPr/>
          <p:nvPr/>
        </p:nvSpPr>
        <p:spPr>
          <a:xfrm>
            <a:off x="304802" y="27927300"/>
            <a:ext cx="10032192" cy="4709618"/>
          </a:xfrm>
          <a:prstGeom prst="snip1Rect">
            <a:avLst>
              <a:gd name="adj" fmla="val 17162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8" name="TextBox 7"/>
          <p:cNvSpPr txBox="1"/>
          <p:nvPr/>
        </p:nvSpPr>
        <p:spPr>
          <a:xfrm>
            <a:off x="3535592" y="5207298"/>
            <a:ext cx="3542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Question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64405" y="5200991"/>
            <a:ext cx="7173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Standard approaches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95077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355857" y="17288194"/>
            <a:ext cx="4160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7. Discussion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01237" y="852768"/>
            <a:ext cx="3289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Resting-state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30435" y="2721114"/>
            <a:ext cx="2223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Ju-Chi Yu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Micaela Chen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1,2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Hervé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 Abdi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51670" y="3468469"/>
            <a:ext cx="2938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1. School of Behavior and Brain Sciences, the University of Texas at Dallas; 2. Center of Vital Longevity, the University of Texas at Dallas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35939" y="4124980"/>
            <a:ext cx="2161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Ju-Chi.Yu@utdallas.edu, Micaela.Chen@utdallas.edu, herve@utdallas.edu</a:t>
            </a:r>
          </a:p>
        </p:txBody>
      </p: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00" y="1462665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>
            <a:off x="10617604" y="18059400"/>
            <a:ext cx="2640340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9932015" y="17289959"/>
            <a:ext cx="7774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47" name="Snip Diagonal Corner Rectangle 46"/>
          <p:cNvSpPr/>
          <p:nvPr/>
        </p:nvSpPr>
        <p:spPr>
          <a:xfrm>
            <a:off x="10591862" y="17068800"/>
            <a:ext cx="26441338" cy="15558282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5CD97C92-1137-4756-8A83-5D07014F2162}"/>
              </a:ext>
            </a:extLst>
          </p:cNvPr>
          <p:cNvSpPr txBox="1"/>
          <p:nvPr/>
        </p:nvSpPr>
        <p:spPr>
          <a:xfrm>
            <a:off x="2574346" y="28048803"/>
            <a:ext cx="568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Preprocessing</a:t>
            </a:r>
          </a:p>
        </p:txBody>
      </p:sp>
      <p:pic>
        <p:nvPicPr>
          <p:cNvPr id="60" name="Picture 4" descr="Image result for Behavioral and brain sciences utd">
            <a:extLst>
              <a:ext uri="{FF2B5EF4-FFF2-40B4-BE49-F238E27FC236}">
                <a16:creationId xmlns:a16="http://schemas.microsoft.com/office/drawing/2014/main" id="{E8B5CFC0-5394-4914-B9DA-A64E9CC9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500" y="-5866840"/>
            <a:ext cx="2129850" cy="2129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Logo dallas ">
            <a:extLst>
              <a:ext uri="{FF2B5EF4-FFF2-40B4-BE49-F238E27FC236}">
                <a16:creationId xmlns:a16="http://schemas.microsoft.com/office/drawing/2014/main" id="{F0D03E8C-E73E-442C-ADF3-7052003C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110" y="1640810"/>
            <a:ext cx="6232490" cy="15139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38164897" y="891568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35770847" y="1210939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37129764" y="1210774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41737906" y="1210663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40016984" y="1201243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62371"/>
              </p:ext>
            </p:extLst>
          </p:nvPr>
        </p:nvGraphicFramePr>
        <p:xfrm>
          <a:off x="35422959" y="1262712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35868050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38416666" y="1211695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36367713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36768541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37493649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37754046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37934065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8597341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8945817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9206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9995686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40349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40730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41534172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42178741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42926819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34953810" y="648075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32797197" y="888428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8793443" y="651407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35504492" y="1159308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34205587" y="914851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36669242" y="6783233"/>
            <a:ext cx="133392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36057729" y="1040492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9549842" y="917682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9088334" y="1162545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40181062" y="6786935"/>
            <a:ext cx="3016822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41139516" y="1036648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EBF869A-722A-4DF7-8941-F47128345DC1}"/>
              </a:ext>
            </a:extLst>
          </p:cNvPr>
          <p:cNvSpPr/>
          <p:nvPr/>
        </p:nvSpPr>
        <p:spPr>
          <a:xfrm>
            <a:off x="39206941" y="13904561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00CE64B-3E3E-4196-9AD4-918BB4261B35}"/>
              </a:ext>
            </a:extLst>
          </p:cNvPr>
          <p:cNvSpPr txBox="1"/>
          <p:nvPr/>
        </p:nvSpPr>
        <p:spPr>
          <a:xfrm>
            <a:off x="37780454" y="14401800"/>
            <a:ext cx="321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preprocessed</a:t>
            </a:r>
          </a:p>
        </p:txBody>
      </p:sp>
      <p:sp>
        <p:nvSpPr>
          <p:cNvPr id="813" name="Arrow: Down 812">
            <a:extLst>
              <a:ext uri="{FF2B5EF4-FFF2-40B4-BE49-F238E27FC236}">
                <a16:creationId xmlns:a16="http://schemas.microsoft.com/office/drawing/2014/main" id="{67D9EFFA-0B90-49E1-AF20-AA294875BEED}"/>
              </a:ext>
            </a:extLst>
          </p:cNvPr>
          <p:cNvSpPr/>
          <p:nvPr/>
        </p:nvSpPr>
        <p:spPr>
          <a:xfrm>
            <a:off x="39206941" y="15047561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TextBox 813">
            <a:extLst>
              <a:ext uri="{FF2B5EF4-FFF2-40B4-BE49-F238E27FC236}">
                <a16:creationId xmlns:a16="http://schemas.microsoft.com/office/drawing/2014/main" id="{BC97166B-D2C2-4624-9FE2-AE3EAF61728A}"/>
              </a:ext>
            </a:extLst>
          </p:cNvPr>
          <p:cNvSpPr txBox="1"/>
          <p:nvPr/>
        </p:nvSpPr>
        <p:spPr>
          <a:xfrm>
            <a:off x="38819199" y="15697200"/>
            <a:ext cx="113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sp>
        <p:nvSpPr>
          <p:cNvPr id="815" name="TextBox 814">
            <a:extLst>
              <a:ext uri="{FF2B5EF4-FFF2-40B4-BE49-F238E27FC236}">
                <a16:creationId xmlns:a16="http://schemas.microsoft.com/office/drawing/2014/main" id="{712AC823-D5E4-434C-93AC-6135E5904490}"/>
              </a:ext>
            </a:extLst>
          </p:cNvPr>
          <p:cNvSpPr txBox="1"/>
          <p:nvPr/>
        </p:nvSpPr>
        <p:spPr>
          <a:xfrm>
            <a:off x="447562" y="28993505"/>
            <a:ext cx="993611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Double-centering the z matrix: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the correlation magnitudes of regions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Centering: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effects from the magnitudes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units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MFA-normalization: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equalize contribution to the first component</a:t>
            </a: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92E9582-0FA5-4108-AE24-84C3FBE5E1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727" y="12880242"/>
            <a:ext cx="2429362" cy="15325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7C5D-B4A7-490C-AAA9-5587B4ABF591}"/>
              </a:ext>
            </a:extLst>
          </p:cNvPr>
          <p:cNvGrpSpPr/>
          <p:nvPr/>
        </p:nvGrpSpPr>
        <p:grpSpPr>
          <a:xfrm>
            <a:off x="29543532" y="12454894"/>
            <a:ext cx="2349647" cy="1593974"/>
            <a:chOff x="19481689" y="12193037"/>
            <a:chExt cx="2349647" cy="159397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32EAC8A-2564-4750-932F-BA0738F9C1D3}"/>
                </a:ext>
              </a:extLst>
            </p:cNvPr>
            <p:cNvSpPr txBox="1"/>
            <p:nvPr/>
          </p:nvSpPr>
          <p:spPr>
            <a:xfrm>
              <a:off x="19481689" y="12193037"/>
              <a:ext cx="234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Cross correlation </a:t>
              </a: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between</a:t>
              </a:r>
              <a:r>
                <a:rPr lang="en-US" sz="2000" dirty="0">
                  <a:latin typeface="Helvetica Neue"/>
                  <a:cs typeface="Helvetica Neue"/>
                </a:rPr>
                <a:t> parcels</a:t>
              </a: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55F8C32-7564-426E-95E3-BB7856C39C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081384" y="12991707"/>
              <a:ext cx="795302" cy="795304"/>
              <a:chOff x="6435165" y="4883064"/>
              <a:chExt cx="426609" cy="426609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25B572D-9399-427A-B123-A36754FF71A6}"/>
                  </a:ext>
                </a:extLst>
              </p:cNvPr>
              <p:cNvSpPr/>
              <p:nvPr/>
            </p:nvSpPr>
            <p:spPr>
              <a:xfrm>
                <a:off x="6435165" y="4883064"/>
                <a:ext cx="426609" cy="426609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D097B38-84E9-43A0-B7D0-8A8A60E4F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5166" y="4883064"/>
                <a:ext cx="424456" cy="426609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24161200" y="6183169"/>
            <a:ext cx="7270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(MSC) resting-state MRI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CBEFD-784D-4FFF-B15D-BFF46B584210}"/>
              </a:ext>
            </a:extLst>
          </p:cNvPr>
          <p:cNvSpPr/>
          <p:nvPr/>
        </p:nvSpPr>
        <p:spPr>
          <a:xfrm>
            <a:off x="28712701" y="10227130"/>
            <a:ext cx="3632527" cy="771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Gordon, E. M.,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Laumann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T. O., Gilmore, A. W., Newbold, D. J., Greene, D. J., Berg, J. J., ... &amp; Hampton, J. M. (2017). Precision functional mapping of individual human brains.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Neuron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95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(4), 791-807.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1BC47-EB2F-4EFD-ABC0-62F0CDF160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562"/>
          <a:stretch/>
        </p:blipFill>
        <p:spPr>
          <a:xfrm>
            <a:off x="24469590" y="7647880"/>
            <a:ext cx="4067659" cy="366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2D16B-C24B-48A8-AF95-C46655CF2760}"/>
              </a:ext>
            </a:extLst>
          </p:cNvPr>
          <p:cNvSpPr txBox="1"/>
          <p:nvPr/>
        </p:nvSpPr>
        <p:spPr>
          <a:xfrm>
            <a:off x="28547539" y="8071167"/>
            <a:ext cx="3905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 parcellation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template was applied</a:t>
            </a:r>
          </a:p>
        </p:txBody>
      </p: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71C18C34-3930-470D-950F-70D392B11285}"/>
              </a:ext>
            </a:extLst>
          </p:cNvPr>
          <p:cNvSpPr/>
          <p:nvPr/>
        </p:nvSpPr>
        <p:spPr>
          <a:xfrm>
            <a:off x="31111809" y="13500304"/>
            <a:ext cx="489676" cy="2339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F3ADB7F-8818-46A7-876B-05E9628F9522}"/>
              </a:ext>
            </a:extLst>
          </p:cNvPr>
          <p:cNvSpPr txBox="1"/>
          <p:nvPr/>
        </p:nvSpPr>
        <p:spPr>
          <a:xfrm>
            <a:off x="31830084" y="13228881"/>
            <a:ext cx="1884735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Fisher’s Z transformation</a:t>
            </a:r>
          </a:p>
        </p:txBody>
      </p:sp>
      <p:sp>
        <p:nvSpPr>
          <p:cNvPr id="194" name="Arrow: Right 193">
            <a:extLst>
              <a:ext uri="{FF2B5EF4-FFF2-40B4-BE49-F238E27FC236}">
                <a16:creationId xmlns:a16="http://schemas.microsoft.com/office/drawing/2014/main" id="{0E2E2978-14E6-4712-AB9F-88F8D7C9AB25}"/>
              </a:ext>
            </a:extLst>
          </p:cNvPr>
          <p:cNvSpPr/>
          <p:nvPr/>
        </p:nvSpPr>
        <p:spPr>
          <a:xfrm rot="16447838">
            <a:off x="32342538" y="12193909"/>
            <a:ext cx="1451109" cy="2744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33604040" y="682450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33604040" y="748619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33532707" y="849489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34041020" y="1253985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34041020" y="128013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33969687" y="1344795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34450588" y="13168412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3CB801B-C0D9-45D5-87F5-8ED0AA196F2C}"/>
              </a:ext>
            </a:extLst>
          </p:cNvPr>
          <p:cNvSpPr txBox="1"/>
          <p:nvPr/>
        </p:nvSpPr>
        <p:spPr>
          <a:xfrm>
            <a:off x="10906952" y="6231076"/>
            <a:ext cx="12721007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Seed-based or ICA analysis: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Compare the spatial spread of sub-networks or their mean connectivity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Network properties: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Modularity or centrality of entire network or sub-networks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The number of sub-networks (i.e., functional systems):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Lots of comparisons have to be made to identify the driving sub-networks of effects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Existing multivariate methods: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Require the matrices across subjects to be the same dimension (e.g., DISTATIS)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analysis have started deriving subject-specific parcellations, resulting in different matrix dimensions across subjects</a:t>
            </a:r>
          </a:p>
        </p:txBody>
      </p:sp>
      <p:pic>
        <p:nvPicPr>
          <p:cNvPr id="454" name="Picture 453">
            <a:extLst>
              <a:ext uri="{FF2B5EF4-FFF2-40B4-BE49-F238E27FC236}">
                <a16:creationId xmlns:a16="http://schemas.microsoft.com/office/drawing/2014/main" id="{482BF27C-76CC-42FA-9125-A8C4DB966F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87" y="22788852"/>
            <a:ext cx="3576142" cy="2554388"/>
          </a:xfrm>
          <a:prstGeom prst="rect">
            <a:avLst/>
          </a:prstGeom>
        </p:spPr>
      </p:pic>
      <p:grpSp>
        <p:nvGrpSpPr>
          <p:cNvPr id="465" name="Group 464">
            <a:extLst>
              <a:ext uri="{FF2B5EF4-FFF2-40B4-BE49-F238E27FC236}">
                <a16:creationId xmlns:a16="http://schemas.microsoft.com/office/drawing/2014/main" id="{37E9953F-C157-40AE-BCD8-634C8C346BF5}"/>
              </a:ext>
            </a:extLst>
          </p:cNvPr>
          <p:cNvGrpSpPr/>
          <p:nvPr/>
        </p:nvGrpSpPr>
        <p:grpSpPr>
          <a:xfrm>
            <a:off x="26205374" y="12457588"/>
            <a:ext cx="3909948" cy="2102180"/>
            <a:chOff x="26205374" y="12457588"/>
            <a:chExt cx="3909948" cy="2102180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8AB3942F-D552-4700-BD09-4929480FE5A8}"/>
                </a:ext>
              </a:extLst>
            </p:cNvPr>
            <p:cNvGrpSpPr/>
            <p:nvPr/>
          </p:nvGrpSpPr>
          <p:grpSpPr>
            <a:xfrm>
              <a:off x="26205374" y="12457588"/>
              <a:ext cx="3370312" cy="2102180"/>
              <a:chOff x="2852983" y="-482713"/>
              <a:chExt cx="4560177" cy="210218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4117F14-8C4A-40E8-AEC4-8A1D47C0A196}"/>
                  </a:ext>
                </a:extLst>
              </p:cNvPr>
              <p:cNvGrpSpPr/>
              <p:nvPr/>
            </p:nvGrpSpPr>
            <p:grpSpPr>
              <a:xfrm>
                <a:off x="2852983" y="211593"/>
                <a:ext cx="4203523" cy="1090988"/>
                <a:chOff x="3333741" y="141543"/>
                <a:chExt cx="3301047" cy="961089"/>
              </a:xfrm>
            </p:grpSpPr>
            <p:pic>
              <p:nvPicPr>
                <p:cNvPr id="156" name="Picture 155">
                  <a:extLst>
                    <a:ext uri="{FF2B5EF4-FFF2-40B4-BE49-F238E27FC236}">
                      <a16:creationId xmlns:a16="http://schemas.microsoft.com/office/drawing/2014/main" id="{21FA6962-5267-43FF-9F07-885DBFAD5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2698" y="141543"/>
                  <a:ext cx="2612090" cy="961089"/>
                </a:xfrm>
                <a:prstGeom prst="rect">
                  <a:avLst/>
                </a:prstGeom>
              </p:spPr>
            </p:pic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AB67EF72-ED76-4196-A1A8-949642D4D119}"/>
                    </a:ext>
                  </a:extLst>
                </p:cNvPr>
                <p:cNvCxnSpPr/>
                <p:nvPr/>
              </p:nvCxnSpPr>
              <p:spPr>
                <a:xfrm>
                  <a:off x="3333741" y="594072"/>
                  <a:ext cx="804399" cy="401481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36065F1B-3013-40A5-85F1-0D6EB76FC2AD}"/>
                    </a:ext>
                  </a:extLst>
                </p:cNvPr>
                <p:cNvCxnSpPr/>
                <p:nvPr/>
              </p:nvCxnSpPr>
              <p:spPr>
                <a:xfrm flipV="1">
                  <a:off x="4138141" y="182005"/>
                  <a:ext cx="2427341" cy="2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B5456CD0-F86C-4844-87D4-430B04EA714D}"/>
                    </a:ext>
                  </a:extLst>
                </p:cNvPr>
                <p:cNvCxnSpPr/>
                <p:nvPr/>
              </p:nvCxnSpPr>
              <p:spPr>
                <a:xfrm flipV="1">
                  <a:off x="4138141" y="1001348"/>
                  <a:ext cx="2427341" cy="2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FDF9FE77-D163-4A12-8EE2-3E68A229AFAD}"/>
                    </a:ext>
                  </a:extLst>
                </p:cNvPr>
                <p:cNvCxnSpPr/>
                <p:nvPr/>
              </p:nvCxnSpPr>
              <p:spPr>
                <a:xfrm>
                  <a:off x="4138141" y="185913"/>
                  <a:ext cx="0" cy="816765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C1C6435-125E-4E9C-8468-8ABD4A01C322}"/>
                    </a:ext>
                  </a:extLst>
                </p:cNvPr>
                <p:cNvCxnSpPr/>
                <p:nvPr/>
              </p:nvCxnSpPr>
              <p:spPr>
                <a:xfrm>
                  <a:off x="6572185" y="182694"/>
                  <a:ext cx="0" cy="816765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0975EF33-7601-4B16-8689-5AE631B90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45364" y="192803"/>
                  <a:ext cx="784672" cy="398275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172655E-C982-4504-A2B2-23D1A59FA4A5}"/>
                  </a:ext>
                </a:extLst>
              </p:cNvPr>
              <p:cNvSpPr txBox="1"/>
              <p:nvPr/>
            </p:nvSpPr>
            <p:spPr>
              <a:xfrm>
                <a:off x="3222540" y="-482713"/>
                <a:ext cx="419062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Parcel’s mean time series during resting-state scan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1EC0982-BA9C-460D-B43F-17B8725337FC}"/>
                  </a:ext>
                </a:extLst>
              </p:cNvPr>
              <p:cNvSpPr txBox="1"/>
              <p:nvPr/>
            </p:nvSpPr>
            <p:spPr>
              <a:xfrm>
                <a:off x="4682244" y="1219357"/>
                <a:ext cx="14810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 Neue"/>
                    <a:cs typeface="Helvetica Neue"/>
                  </a:rPr>
                  <a:t>Frames</a:t>
                </a:r>
              </a:p>
            </p:txBody>
          </p:sp>
        </p:grp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74E72B-9103-44FD-9668-521AC12D7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56998" y="13447950"/>
              <a:ext cx="857889" cy="667125"/>
            </a:xfrm>
            <a:prstGeom prst="line">
              <a:avLst/>
            </a:prstGeom>
            <a:ln w="28575" cmpd="sng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0612C5-AE2F-46C4-AB10-CE0EDE4F5F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53778" y="13209380"/>
              <a:ext cx="861544" cy="61748"/>
            </a:xfrm>
            <a:prstGeom prst="line">
              <a:avLst/>
            </a:prstGeom>
            <a:ln w="28575" cmpd="sng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DA0B3EF7-60EE-4DB4-90DF-CCD4DDD12059}"/>
              </a:ext>
            </a:extLst>
          </p:cNvPr>
          <p:cNvCxnSpPr>
            <a:cxnSpLocks/>
          </p:cNvCxnSpPr>
          <p:nvPr/>
        </p:nvCxnSpPr>
        <p:spPr>
          <a:xfrm>
            <a:off x="341297" y="19202400"/>
            <a:ext cx="9993985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Snip Diagonal Corner Rectangle 246">
            <a:extLst>
              <a:ext uri="{FF2B5EF4-FFF2-40B4-BE49-F238E27FC236}">
                <a16:creationId xmlns:a16="http://schemas.microsoft.com/office/drawing/2014/main" id="{807CC4FD-45B3-4A25-90EB-031889EF07DE}"/>
              </a:ext>
            </a:extLst>
          </p:cNvPr>
          <p:cNvSpPr/>
          <p:nvPr/>
        </p:nvSpPr>
        <p:spPr>
          <a:xfrm>
            <a:off x="305799" y="18258601"/>
            <a:ext cx="10055225" cy="9388706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88DC830-A27A-43C0-BED2-23D0FA736741}"/>
              </a:ext>
            </a:extLst>
          </p:cNvPr>
          <p:cNvSpPr txBox="1"/>
          <p:nvPr/>
        </p:nvSpPr>
        <p:spPr>
          <a:xfrm>
            <a:off x="2048128" y="18389229"/>
            <a:ext cx="620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Connectivity data</a:t>
            </a:r>
          </a:p>
        </p:txBody>
      </p:sp>
    </p:spTree>
    <p:extLst>
      <p:ext uri="{BB962C8B-B14F-4D97-AF65-F5344CB8AC3E}">
        <p14:creationId xmlns:p14="http://schemas.microsoft.com/office/powerpoint/2010/main" val="1838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09398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972200"/>
              </p:ext>
            </p:extLst>
          </p:nvPr>
        </p:nvGraphicFramePr>
        <p:xfrm>
          <a:off x="10641987" y="15031464"/>
          <a:ext cx="10846413" cy="133911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2767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75046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52502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643306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643306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643306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643306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6433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233727"/>
            <a:ext cx="9865075" cy="1640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fMRI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rsfMRI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rsfMRI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 of parcels/sub-networks, but 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same number of parcels and sub-networks usually achieved by using a shared template. 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However, this approach biases against individuals that varies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Develop a new multivariate technique that allow different number of parcels/sub-networks.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1792236" y="14935200"/>
            <a:ext cx="21811164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1792237" y="14023042"/>
            <a:ext cx="21741860" cy="18613861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14970"/>
            <a:ext cx="10032192" cy="17400138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236154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236154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485781" y="14140547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01237" y="852768"/>
            <a:ext cx="3289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Resting-state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30435" y="2721114"/>
            <a:ext cx="2223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Ju-Chi Yu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Micaela Chen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1,2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Hervé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 Abdi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51670" y="3468469"/>
            <a:ext cx="2938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1. School of Behavior and Brain Sciences, the University of Texas at Dallas; 2. Center of Vital Longevity, the University of Texas at Dallas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35939" y="4124980"/>
            <a:ext cx="2161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Ju-Chi.Yu@utdallas.edu, Micaela.Chen@utdallas.edu, herve@utdallas.edu</a:t>
            </a:r>
          </a:p>
        </p:txBody>
      </p: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00" y="1462665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569190" y="14906972"/>
            <a:ext cx="10919209" cy="59634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605587" y="14097000"/>
            <a:ext cx="10846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 of preprocessing steps</a:t>
            </a:r>
          </a:p>
        </p:txBody>
      </p:sp>
      <p:sp>
        <p:nvSpPr>
          <p:cNvPr id="47" name="Snip Diagonal Corner Rectangle 46"/>
          <p:cNvSpPr/>
          <p:nvPr/>
        </p:nvSpPr>
        <p:spPr>
          <a:xfrm flipV="1">
            <a:off x="10543446" y="13976006"/>
            <a:ext cx="10944953" cy="18660902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60" name="Picture 4" descr="Image result for Behavioral and brain sciences utd">
            <a:extLst>
              <a:ext uri="{FF2B5EF4-FFF2-40B4-BE49-F238E27FC236}">
                <a16:creationId xmlns:a16="http://schemas.microsoft.com/office/drawing/2014/main" id="{E8B5CFC0-5394-4914-B9DA-A64E9CC9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500" y="-5866840"/>
            <a:ext cx="2129850" cy="2129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354044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712961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321103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600181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1140"/>
              </p:ext>
            </p:extLst>
          </p:nvPr>
        </p:nvGraphicFramePr>
        <p:xfrm>
          <a:off x="27006156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451247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999863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950910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35173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907684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33724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5172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18053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52901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790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57888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933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314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3117369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761938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510016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52439" y="6422573"/>
            <a:ext cx="133392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5" name="TextBox 814">
            <a:extLst>
              <a:ext uri="{FF2B5EF4-FFF2-40B4-BE49-F238E27FC236}">
                <a16:creationId xmlns:a16="http://schemas.microsoft.com/office/drawing/2014/main" id="{712AC823-D5E4-434C-93AC-6135E5904490}"/>
              </a:ext>
            </a:extLst>
          </p:cNvPr>
          <p:cNvSpPr txBox="1"/>
          <p:nvPr/>
        </p:nvSpPr>
        <p:spPr>
          <a:xfrm>
            <a:off x="35186280" y="6400800"/>
            <a:ext cx="834781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Double-centering the z matrix: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the correlation magnitudes of regions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Centering: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effects from the magnitudes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units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MFA-normalization: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equalize contribution to the first component</a:t>
            </a: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0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fMRI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187237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187237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624217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624217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552884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6033785" y="12807752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879988" cy="3385838"/>
            <a:chOff x="319366" y="28033804"/>
            <a:chExt cx="9879988" cy="3385838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534662" y="30219313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.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102180"/>
              <a:chOff x="26205374" y="12457588"/>
              <a:chExt cx="3909948" cy="2102180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102180"/>
                <a:chOff x="2852983" y="-482713"/>
                <a:chExt cx="4560177" cy="2102180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523" cy="1090988"/>
                  <a:chOff x="3333741" y="141543"/>
                  <a:chExt cx="3301047" cy="961089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022698" y="141543"/>
                    <a:ext cx="2612090" cy="961089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2803"/>
                    <a:ext cx="784672" cy="398275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219357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110" y="1640810"/>
            <a:ext cx="6232490" cy="15139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2265430" y="22860000"/>
            <a:ext cx="6215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09525" y="26751128"/>
            <a:ext cx="4472075" cy="1960117"/>
            <a:chOff x="418023" y="26979790"/>
            <a:chExt cx="4472075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418023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571505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05993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27819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29589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54467" y="26746200"/>
            <a:ext cx="4469783" cy="1960117"/>
            <a:chOff x="5354467" y="26974862"/>
            <a:chExt cx="4469783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593056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373012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54467" y="26974862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40145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1971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763741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56775" y="28674797"/>
            <a:ext cx="135941" cy="692505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20141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669518" y="11430492"/>
            <a:ext cx="12879798" cy="522437"/>
            <a:chOff x="10795591" y="9654217"/>
            <a:chExt cx="11150009" cy="522437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51522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51522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51522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51522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51522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51522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51522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51522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51522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76636" y="9654217"/>
              <a:ext cx="17879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700812"/>
              <a:ext cx="11150009" cy="475842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42440" y="6043287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3240644" y="5236154"/>
            <a:ext cx="7774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16698" y="5052687"/>
            <a:ext cx="13225179" cy="8663311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333322">
            <a:off x="35332943" y="11064176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9013104" y="11365050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8660789" y="12141867"/>
            <a:ext cx="113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48E7F4-E568-4F94-8A9A-A7649CCD769C}"/>
              </a:ext>
            </a:extLst>
          </p:cNvPr>
          <p:cNvSpPr/>
          <p:nvPr/>
        </p:nvSpPr>
        <p:spPr>
          <a:xfrm>
            <a:off x="35094492" y="6376530"/>
            <a:ext cx="8223965" cy="4176861"/>
          </a:xfrm>
          <a:prstGeom prst="roundRect">
            <a:avLst>
              <a:gd name="adj" fmla="val 5215"/>
            </a:avLst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4F0DB-A6B9-4DDB-9B92-63C3F3E22F9A}"/>
              </a:ext>
            </a:extLst>
          </p:cNvPr>
          <p:cNvSpPr/>
          <p:nvPr/>
        </p:nvSpPr>
        <p:spPr>
          <a:xfrm>
            <a:off x="35094492" y="10418800"/>
            <a:ext cx="8223965" cy="6826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Preprocessed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674903" y="28506262"/>
            <a:ext cx="834781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Double-centering the z matrix: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the correlation magnitudes of regions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Centering: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effects from the magnitudes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units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MFA-normalization: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equalize contribution to the first component</a:t>
            </a: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55042" y="12056013"/>
            <a:ext cx="12923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z-transformed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477369" y="8763000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513787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 1-5)</a:t>
            </a:r>
          </a:p>
        </p:txBody>
      </p:sp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1EE31-943C-3843-9439-BF62F2218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62"/>
          <a:stretch/>
        </p:blipFill>
        <p:spPr>
          <a:xfrm>
            <a:off x="1192725" y="609600"/>
            <a:ext cx="31623595" cy="284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52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8787</TotalTime>
  <Words>993</Words>
  <Application>Microsoft Office PowerPoint</Application>
  <PresentationFormat>Custom</PresentationFormat>
  <Paragraphs>253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Helvetica Neue</vt:lpstr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如淇 游</cp:lastModifiedBy>
  <cp:revision>283</cp:revision>
  <dcterms:created xsi:type="dcterms:W3CDTF">2016-01-13T15:46:31Z</dcterms:created>
  <dcterms:modified xsi:type="dcterms:W3CDTF">2019-08-16T18:18:50Z</dcterms:modified>
</cp:coreProperties>
</file>